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notesMasterIdLst>
    <p:notesMasterId r:id="rId7"/>
  </p:notesMasterIdLst>
  <p:sldIdLst>
    <p:sldId id="258" r:id="rId2"/>
    <p:sldId id="257" r:id="rId3"/>
    <p:sldId id="259" r:id="rId4"/>
    <p:sldId id="256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67" autoAdjust="0"/>
  </p:normalViewPr>
  <p:slideViewPr>
    <p:cSldViewPr snapToGrid="0">
      <p:cViewPr varScale="1">
        <p:scale>
          <a:sx n="84" d="100"/>
          <a:sy n="84" d="100"/>
        </p:scale>
        <p:origin x="65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4B72DA-04D2-4767-84C4-85771EBD1CB2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F69416-A32B-4856-81D2-D2865E599A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117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F69416-A32B-4856-81D2-D2865E599A24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0933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91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90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87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72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275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38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63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168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951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166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10/31/2025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51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10/31/2025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91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EE148C-8E35-EBBA-F127-488FCBE61C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C18BC3E-AB3A-E607-9818-2CCCE4B145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4" name="Picture 3" descr="Colorful patterns on the sky">
            <a:extLst>
              <a:ext uri="{FF2B5EF4-FFF2-40B4-BE49-F238E27FC236}">
                <a16:creationId xmlns:a16="http://schemas.microsoft.com/office/drawing/2014/main" id="{EDDB94F8-AB91-C70E-BA0B-C9766F04FE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>
            <a:fillRect/>
          </a:stretch>
        </p:blipFill>
        <p:spPr>
          <a:xfrm>
            <a:off x="-1" y="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5600199-6E13-F9B5-81F4-F5AD59944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7840"/>
            <a:ext cx="12191999" cy="1280160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7DDEED-0A9A-FDA4-FDF1-CEAD8BEBC9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194716" y="6620256"/>
            <a:ext cx="125323" cy="71444"/>
          </a:xfrm>
          <a:ln>
            <a:noFill/>
          </a:ln>
        </p:spPr>
        <p:txBody>
          <a:bodyPr anchor="ctr">
            <a:normAutofit fontScale="90000"/>
          </a:bodyPr>
          <a:lstStyle/>
          <a:p>
            <a:r>
              <a:rPr lang="en-US" sz="800" dirty="0"/>
              <a:t>u</a:t>
            </a:r>
            <a:endParaRPr lang="en-IN" sz="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1B556F-0069-CB82-6D73-D4C6D9D043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71961" y="6537960"/>
            <a:ext cx="125323" cy="153740"/>
          </a:xfrm>
        </p:spPr>
        <p:txBody>
          <a:bodyPr anchor="ctr">
            <a:normAutofit fontScale="55000" lnSpcReduction="20000"/>
          </a:bodyPr>
          <a:lstStyle/>
          <a:p>
            <a:pPr algn="r"/>
            <a:r>
              <a:rPr lang="en-US" sz="800" dirty="0"/>
              <a:t>o</a:t>
            </a:r>
            <a:endParaRPr lang="en-IN" sz="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AC14CF3-4963-C89F-93DF-7CC7AAB9AC7A}"/>
              </a:ext>
            </a:extLst>
          </p:cNvPr>
          <p:cNvSpPr/>
          <p:nvPr/>
        </p:nvSpPr>
        <p:spPr>
          <a:xfrm>
            <a:off x="305157" y="190205"/>
            <a:ext cx="11384280" cy="613725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tx1"/>
              </a:solidFill>
              <a:effectLst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5438E28-A284-9176-3EE6-6BDF9D29AE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9B0FA70B-83B8-8B25-DE52-256023E67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457" y="87477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B226DCA-2B0F-9CDD-FD65-4BB7D2E9BC46}"/>
              </a:ext>
            </a:extLst>
          </p:cNvPr>
          <p:cNvSpPr/>
          <p:nvPr/>
        </p:nvSpPr>
        <p:spPr>
          <a:xfrm>
            <a:off x="4703039" y="2335500"/>
            <a:ext cx="62333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NEXA TECH PVT.LTD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EDFE79B-3A1C-A70F-4285-DDAA0AD2B7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608" y="1580561"/>
            <a:ext cx="2925528" cy="29255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94D77807-7738-4A87-C5C0-3B395B3476F9}"/>
              </a:ext>
            </a:extLst>
          </p:cNvPr>
          <p:cNvSpPr/>
          <p:nvPr/>
        </p:nvSpPr>
        <p:spPr>
          <a:xfrm>
            <a:off x="6548257" y="3466273"/>
            <a:ext cx="254293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Aptos Light" panose="020F0502020204030204" pitchFamily="34" charset="0"/>
              </a:rPr>
              <a:t>Future Tech Company</a:t>
            </a:r>
            <a:endParaRPr lang="en-IN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ptos Light" panose="020F0502020204030204" pitchFamily="34" charset="0"/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FB61F4C-A426-82F7-ED8B-19D4355E8CFB}"/>
              </a:ext>
            </a:extLst>
          </p:cNvPr>
          <p:cNvCxnSpPr/>
          <p:nvPr/>
        </p:nvCxnSpPr>
        <p:spPr>
          <a:xfrm>
            <a:off x="4182024" y="1115184"/>
            <a:ext cx="0" cy="3877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7605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8D65DD-B854-2FCA-C5B0-0BF4CE41DE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95F126C-85EC-E94F-8285-BE0780FEC4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4" name="Picture 3" descr="Colorful patterns on the sky">
            <a:extLst>
              <a:ext uri="{FF2B5EF4-FFF2-40B4-BE49-F238E27FC236}">
                <a16:creationId xmlns:a16="http://schemas.microsoft.com/office/drawing/2014/main" id="{75DF7FC9-A8E8-3CDE-62C4-3148B6B145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>
            <a:fillRect/>
          </a:stretch>
        </p:blipFill>
        <p:spPr>
          <a:xfrm>
            <a:off x="-1" y="-9139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17F2737-5B69-ACBE-0C6B-8941060D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7840"/>
            <a:ext cx="12191999" cy="1280160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04C5D2-6E50-EB0C-7C90-23EC38BF5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194716" y="6620256"/>
            <a:ext cx="125323" cy="71444"/>
          </a:xfrm>
          <a:ln>
            <a:noFill/>
          </a:ln>
        </p:spPr>
        <p:txBody>
          <a:bodyPr anchor="ctr">
            <a:normAutofit fontScale="90000"/>
          </a:bodyPr>
          <a:lstStyle/>
          <a:p>
            <a:r>
              <a:rPr lang="en-US" sz="800" dirty="0"/>
              <a:t>u</a:t>
            </a:r>
            <a:endParaRPr lang="en-IN" sz="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B1F6D-FC7E-8F8A-E800-09AE5F61D3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71961" y="6537960"/>
            <a:ext cx="125323" cy="153740"/>
          </a:xfrm>
        </p:spPr>
        <p:txBody>
          <a:bodyPr anchor="ctr">
            <a:normAutofit fontScale="55000" lnSpcReduction="20000"/>
          </a:bodyPr>
          <a:lstStyle/>
          <a:p>
            <a:pPr algn="r"/>
            <a:r>
              <a:rPr lang="en-US" sz="800" dirty="0"/>
              <a:t>o</a:t>
            </a:r>
            <a:endParaRPr lang="en-IN" sz="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48CD30A-EE86-0FDC-C65A-6744F6EA85C1}"/>
              </a:ext>
            </a:extLst>
          </p:cNvPr>
          <p:cNvSpPr/>
          <p:nvPr/>
        </p:nvSpPr>
        <p:spPr>
          <a:xfrm>
            <a:off x="420624" y="621792"/>
            <a:ext cx="5483352" cy="559612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0" i="0" u="none" strike="noStrike" kern="1200" cap="none" spc="0" normalizeH="0" baseline="0" noProof="0" dirty="0">
              <a:ln w="0"/>
              <a:solidFill>
                <a:prstClr val="white"/>
              </a:solidFill>
              <a:effectLst>
                <a:outerShdw blurRad="38100" dist="19050" dir="2700000" algn="tl" rotWithShape="0">
                  <a:srgbClr val="000000">
                    <a:alpha val="40000"/>
                  </a:srgbClr>
                </a:outerShdw>
                <a:reflection blurRad="6350" stA="55000" endA="300" endPos="45500" dir="5400000" sy="-100000" algn="bl" rotWithShape="0"/>
              </a:effectLst>
              <a:uLnTx/>
              <a:uFillTx/>
              <a:latin typeface="Bierstad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5400" dirty="0">
              <a:ln w="0"/>
              <a:solidFill>
                <a:prstClr val="white"/>
              </a:solidFill>
              <a:effectLst>
                <a:outerShdw blurRad="38100" dist="19050" dir="2700000" algn="tl" rotWithShape="0">
                  <a:srgbClr val="000000">
                    <a:alpha val="40000"/>
                  </a:srgbClr>
                </a:outerShdw>
                <a:reflection blurRad="6350" stA="55000" endA="300" endPos="45500" dir="5400000" sy="-100000" algn="bl" rotWithShape="0"/>
              </a:effectLst>
              <a:latin typeface="Bierstadt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400" b="0" i="0" u="none" strike="noStrike" kern="1200" cap="none" spc="0" normalizeH="0" baseline="0" noProof="0" dirty="0">
              <a:ln w="0"/>
              <a:solidFill>
                <a:prstClr val="white"/>
              </a:solidFill>
              <a:effectLst>
                <a:outerShdw blurRad="38100" dist="19050" dir="2700000" algn="tl" rotWithShape="0">
                  <a:srgbClr val="000000">
                    <a:alpha val="40000"/>
                  </a:srgbClr>
                </a:outerShdw>
                <a:reflection blurRad="6350" stA="55000" endA="300" endPos="45500" dir="5400000" sy="-100000" algn="bl" rotWithShape="0"/>
              </a:effectLst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671FCEA-558F-D99E-6C91-A57641470904}"/>
              </a:ext>
            </a:extLst>
          </p:cNvPr>
          <p:cNvSpPr/>
          <p:nvPr/>
        </p:nvSpPr>
        <p:spPr>
          <a:xfrm>
            <a:off x="6388609" y="92294"/>
            <a:ext cx="5483352" cy="656368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 typeface="Arial" panose="020B0604020202020204" pitchFamily="34" charset="0"/>
              <a:buChar char="•"/>
            </a:pPr>
            <a:endParaRPr lang="en-IN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9A0758F-432B-01CF-0435-7B78FDA838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2677" y="932409"/>
            <a:ext cx="2569748" cy="25697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CA91D14-FAB9-5EA9-C3A2-E381BA2E42D2}"/>
              </a:ext>
            </a:extLst>
          </p:cNvPr>
          <p:cNvSpPr/>
          <p:nvPr/>
        </p:nvSpPr>
        <p:spPr>
          <a:xfrm>
            <a:off x="2175001" y="4133088"/>
            <a:ext cx="1913922" cy="163121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sz="2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ptos Light" panose="020B0004020202020204" pitchFamily="34" charset="0"/>
              </a:rPr>
              <a:t>NexaPods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ptos Light" panose="020B0004020202020204" pitchFamily="34" charset="0"/>
              </a:rPr>
              <a:t>NexaVerse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sz="2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ptos Light" panose="020B0004020202020204" pitchFamily="34" charset="0"/>
              </a:rPr>
              <a:t>NexaHome</a:t>
            </a: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ptos Light" panose="020B0004020202020204" pitchFamily="34" charset="0"/>
              </a:rPr>
              <a:t>NexaCell</a:t>
            </a:r>
            <a:endParaRPr lang="en-US" sz="2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ptos Light" panose="020B0004020202020204" pitchFamily="34" charset="0"/>
            </a:endParaRPr>
          </a:p>
          <a:p>
            <a:pPr marL="514350" indent="-514350">
              <a:buFont typeface="Wingdings" panose="05000000000000000000" pitchFamily="2" charset="2"/>
              <a:buChar char="§"/>
            </a:pPr>
            <a:r>
              <a:rPr lang="en-US" sz="2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ptos Light" panose="020B0004020202020204" pitchFamily="34" charset="0"/>
              </a:rPr>
              <a:t>NexaBOT</a:t>
            </a:r>
            <a:endParaRPr lang="en-US" sz="2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ptos Light" panose="020B00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E17142-5363-56A7-F24B-36333C585C6A}"/>
              </a:ext>
            </a:extLst>
          </p:cNvPr>
          <p:cNvSpPr/>
          <p:nvPr/>
        </p:nvSpPr>
        <p:spPr>
          <a:xfrm>
            <a:off x="1847088" y="3387084"/>
            <a:ext cx="268092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Our Products</a:t>
            </a:r>
          </a:p>
        </p:txBody>
      </p:sp>
      <p:pic>
        <p:nvPicPr>
          <p:cNvPr id="18" name="Picture 17" descr="A white earbuds in a case&#10;&#10;AI-generated content may be incorrect.">
            <a:extLst>
              <a:ext uri="{FF2B5EF4-FFF2-40B4-BE49-F238E27FC236}">
                <a16:creationId xmlns:a16="http://schemas.microsoft.com/office/drawing/2014/main" id="{BFF264CB-8F65-30E7-1E1F-A1D06F3E5F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092" y="548640"/>
            <a:ext cx="1280160" cy="192024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19" descr="A black sunglasses with a black background&#10;&#10;AI-generated content may be incorrect.">
            <a:extLst>
              <a:ext uri="{FF2B5EF4-FFF2-40B4-BE49-F238E27FC236}">
                <a16:creationId xmlns:a16="http://schemas.microsoft.com/office/drawing/2014/main" id="{D003BF65-9F47-73C5-0D2D-5A3C0EFF4F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2517" y="474374"/>
            <a:ext cx="1497294" cy="219456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B4FBCDD-0AA4-B627-EA1E-A9FDDFD5B185}"/>
              </a:ext>
            </a:extLst>
          </p:cNvPr>
          <p:cNvSpPr/>
          <p:nvPr/>
        </p:nvSpPr>
        <p:spPr>
          <a:xfrm>
            <a:off x="6680919" y="2468880"/>
            <a:ext cx="135633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NexaPods</a:t>
            </a:r>
            <a:endParaRPr lang="en-IN" sz="2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987C96B-E4CF-8A1F-170D-D0E4FD0FD950}"/>
              </a:ext>
            </a:extLst>
          </p:cNvPr>
          <p:cNvSpPr/>
          <p:nvPr/>
        </p:nvSpPr>
        <p:spPr>
          <a:xfrm>
            <a:off x="8980202" y="2715504"/>
            <a:ext cx="3781923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NexaVerse</a:t>
            </a:r>
          </a:p>
        </p:txBody>
      </p:sp>
      <p:pic>
        <p:nvPicPr>
          <p:cNvPr id="24" name="Picture 23" descr="A group of white electronic devices&#10;&#10;AI-generated content may be incorrect.">
            <a:extLst>
              <a:ext uri="{FF2B5EF4-FFF2-40B4-BE49-F238E27FC236}">
                <a16:creationId xmlns:a16="http://schemas.microsoft.com/office/drawing/2014/main" id="{B278C137-4CE9-4437-1823-429C916A29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3173" y="3465574"/>
            <a:ext cx="1505712" cy="22585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970E1E2B-A75D-5A49-92E7-0861F1F91AF6}"/>
              </a:ext>
            </a:extLst>
          </p:cNvPr>
          <p:cNvSpPr/>
          <p:nvPr/>
        </p:nvSpPr>
        <p:spPr>
          <a:xfrm>
            <a:off x="6616606" y="5683253"/>
            <a:ext cx="148495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NexaHome</a:t>
            </a:r>
          </a:p>
        </p:txBody>
      </p:sp>
      <p:pic>
        <p:nvPicPr>
          <p:cNvPr id="27" name="Picture 26" descr="A white rectangular device with text&#10;&#10;AI-generated content may be incorrect.">
            <a:extLst>
              <a:ext uri="{FF2B5EF4-FFF2-40B4-BE49-F238E27FC236}">
                <a16:creationId xmlns:a16="http://schemas.microsoft.com/office/drawing/2014/main" id="{B68B4079-E70D-B3FC-F651-4EAFCD46204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2517" y="3505735"/>
            <a:ext cx="1505713" cy="22585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DF258A4-4C6C-8C79-AE52-3D062F4064D8}"/>
              </a:ext>
            </a:extLst>
          </p:cNvPr>
          <p:cNvSpPr/>
          <p:nvPr/>
        </p:nvSpPr>
        <p:spPr>
          <a:xfrm>
            <a:off x="10244100" y="5683253"/>
            <a:ext cx="1254126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NexaCell</a:t>
            </a:r>
          </a:p>
        </p:txBody>
      </p:sp>
      <p:pic>
        <p:nvPicPr>
          <p:cNvPr id="30" name="Picture 29" descr="A white robot with two eyes&#10;&#10;AI-generated content may be incorrect.">
            <a:extLst>
              <a:ext uri="{FF2B5EF4-FFF2-40B4-BE49-F238E27FC236}">
                <a16:creationId xmlns:a16="http://schemas.microsoft.com/office/drawing/2014/main" id="{FD2A38B6-07EA-AD59-4F78-CCB66997BC0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0342" y="1514628"/>
            <a:ext cx="1601167" cy="24017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0E395FF-5DBC-5E07-12DC-EAE3279CF951}"/>
              </a:ext>
            </a:extLst>
          </p:cNvPr>
          <p:cNvSpPr/>
          <p:nvPr/>
        </p:nvSpPr>
        <p:spPr>
          <a:xfrm>
            <a:off x="8441938" y="3911385"/>
            <a:ext cx="124867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NexaBOT</a:t>
            </a:r>
          </a:p>
        </p:txBody>
      </p:sp>
    </p:spTree>
    <p:extLst>
      <p:ext uri="{BB962C8B-B14F-4D97-AF65-F5344CB8AC3E}">
        <p14:creationId xmlns:p14="http://schemas.microsoft.com/office/powerpoint/2010/main" val="6466426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alpha val="2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6B8141-87DE-D11C-BE48-696F6C850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BC186F-54F4-D6CD-1F43-33F297686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283783-8383-061D-64DE-94575DC1D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5426"/>
            <a:ext cx="12192000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C4D1716-3632-9B87-27C0-CD681259F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7840"/>
            <a:ext cx="12191999" cy="1280160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209EC7-09D5-C861-2F11-FA0156B093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194716" y="6620256"/>
            <a:ext cx="125323" cy="71444"/>
          </a:xfrm>
          <a:ln>
            <a:noFill/>
          </a:ln>
        </p:spPr>
        <p:txBody>
          <a:bodyPr anchor="ctr">
            <a:normAutofit fontScale="90000"/>
          </a:bodyPr>
          <a:lstStyle/>
          <a:p>
            <a:r>
              <a:rPr lang="en-US" sz="800" dirty="0"/>
              <a:t>u</a:t>
            </a:r>
            <a:endParaRPr lang="en-IN" sz="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9BDC5A-FB6D-9051-9E54-00265F71AC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71961" y="6537960"/>
            <a:ext cx="125323" cy="153740"/>
          </a:xfrm>
        </p:spPr>
        <p:txBody>
          <a:bodyPr anchor="ctr">
            <a:normAutofit fontScale="55000" lnSpcReduction="20000"/>
          </a:bodyPr>
          <a:lstStyle/>
          <a:p>
            <a:pPr algn="r"/>
            <a:r>
              <a:rPr lang="en-US" sz="800" dirty="0"/>
              <a:t>o</a:t>
            </a:r>
            <a:endParaRPr lang="en-IN" sz="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0346A0B-B781-B58C-A8AC-450B0420AE3B}"/>
              </a:ext>
            </a:extLst>
          </p:cNvPr>
          <p:cNvSpPr/>
          <p:nvPr/>
        </p:nvSpPr>
        <p:spPr>
          <a:xfrm>
            <a:off x="132053" y="166300"/>
            <a:ext cx="11802569" cy="6382512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4FC3CE-7E80-BBB5-A2FB-89CC6A6C8D15}"/>
              </a:ext>
            </a:extLst>
          </p:cNvPr>
          <p:cNvSpPr/>
          <p:nvPr/>
        </p:nvSpPr>
        <p:spPr>
          <a:xfrm>
            <a:off x="-3447288" y="438912"/>
            <a:ext cx="12774168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dirty="0"/>
              <a:t>⚙️ </a:t>
            </a:r>
            <a:r>
              <a:rPr lang="en-IN" b="1" dirty="0"/>
              <a:t>1. NexaSync™ – Universal AI Ecosystem</a:t>
            </a:r>
            <a:br>
              <a:rPr lang="en-IN" b="1" dirty="0"/>
            </a:br>
            <a:endParaRPr lang="en-US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626BCC-588E-F96D-3E6B-AA3829CB6099}"/>
              </a:ext>
            </a:extLst>
          </p:cNvPr>
          <p:cNvSpPr/>
          <p:nvPr/>
        </p:nvSpPr>
        <p:spPr>
          <a:xfrm>
            <a:off x="194716" y="787545"/>
            <a:ext cx="971451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1600" dirty="0"/>
              <a:t>All Nexa devices (Earbuds, NexaBot, NexaHome, NexaCell, NexaVerse) sync through one AI core.</a:t>
            </a:r>
            <a:br>
              <a:rPr lang="en-IN" sz="1600" dirty="0"/>
            </a:br>
            <a:r>
              <a:rPr lang="en-IN" sz="1600" dirty="0"/>
              <a:t>➡️ The system learns your habits, predicts needs, and auto-optimizes power, sound, light, and environment</a:t>
            </a:r>
            <a:endParaRPr lang="en-US" sz="1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82BA17-E4D7-8817-4AE0-F95D60550559}"/>
              </a:ext>
            </a:extLst>
          </p:cNvPr>
          <p:cNvSpPr/>
          <p:nvPr/>
        </p:nvSpPr>
        <p:spPr>
          <a:xfrm>
            <a:off x="320039" y="1479498"/>
            <a:ext cx="522130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dirty="0"/>
              <a:t>🧠 </a:t>
            </a:r>
            <a:r>
              <a:rPr lang="en-IN" b="1" dirty="0"/>
              <a:t>2. NexaMind™ – Adaptive Intelligence Engine</a:t>
            </a:r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793659-4700-3550-9952-C6DFDCEE889C}"/>
              </a:ext>
            </a:extLst>
          </p:cNvPr>
          <p:cNvSpPr/>
          <p:nvPr/>
        </p:nvSpPr>
        <p:spPr>
          <a:xfrm>
            <a:off x="247525" y="1825615"/>
            <a:ext cx="912301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600" dirty="0"/>
              <a:t>A self-learning neural engine that improves over time using on-device machine learning.</a:t>
            </a:r>
            <a:br>
              <a:rPr lang="en-US" sz="1600" dirty="0"/>
            </a:br>
            <a:r>
              <a:rPr lang="en-US" sz="1600" dirty="0"/>
              <a:t>➡️ It personalizes performance, sound quality, even emotional tone recognition in voice interactions.</a:t>
            </a:r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DA48513-F775-040C-28AB-1A30245ADB7A}"/>
              </a:ext>
            </a:extLst>
          </p:cNvPr>
          <p:cNvSpPr/>
          <p:nvPr/>
        </p:nvSpPr>
        <p:spPr>
          <a:xfrm>
            <a:off x="320039" y="2476776"/>
            <a:ext cx="99389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IN" b="1" dirty="0"/>
              <a:t>⚡ 3. QuantumCharge™ – Graphene Energy Flow</a:t>
            </a:r>
          </a:p>
          <a:p>
            <a:r>
              <a:rPr lang="en-IN" dirty="0"/>
              <a:t>Next-gen graphene batteries recharge </a:t>
            </a:r>
            <a:r>
              <a:rPr lang="en-IN" b="1" dirty="0"/>
              <a:t>from 0–100% in under 10 minutes</a:t>
            </a:r>
            <a:r>
              <a:rPr lang="en-IN" dirty="0"/>
              <a:t> with thermal balancing.</a:t>
            </a:r>
            <a:br>
              <a:rPr lang="en-IN" dirty="0"/>
            </a:br>
            <a:r>
              <a:rPr lang="en-IN" dirty="0"/>
              <a:t>➡️ Power banks, earbuds, and glasses all share charge wirelessly.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82BE8BD-9EF6-4162-EBDE-D332E60C98BC}"/>
              </a:ext>
            </a:extLst>
          </p:cNvPr>
          <p:cNvSpPr/>
          <p:nvPr/>
        </p:nvSpPr>
        <p:spPr>
          <a:xfrm>
            <a:off x="257377" y="3457894"/>
            <a:ext cx="12050094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b="1" dirty="0"/>
              <a:t>👁️ 4. </a:t>
            </a:r>
            <a:r>
              <a:rPr lang="en-US" sz="2000" b="1" dirty="0" err="1"/>
              <a:t>NexaSense</a:t>
            </a:r>
            <a:r>
              <a:rPr lang="en-US" sz="2000" b="1" dirty="0"/>
              <a:t>™ – Real-Time Environmental Awareness</a:t>
            </a:r>
          </a:p>
          <a:p>
            <a:r>
              <a:rPr lang="en-US" sz="2000" dirty="0"/>
              <a:t>Advanced sensors analyze your environment — light, sound, air quality, and even emotional tone of speech.</a:t>
            </a:r>
            <a:br>
              <a:rPr lang="en-US" sz="2000" dirty="0"/>
            </a:br>
            <a:r>
              <a:rPr lang="en-US" sz="2000" dirty="0"/>
              <a:t>➡️ The system auto-adjusts lighting, mood music, or recommends breaks.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5C549B4-0E82-F6A4-0F58-C5E329FD9054}"/>
              </a:ext>
            </a:extLst>
          </p:cNvPr>
          <p:cNvSpPr/>
          <p:nvPr/>
        </p:nvSpPr>
        <p:spPr>
          <a:xfrm>
            <a:off x="320039" y="4526455"/>
            <a:ext cx="11219738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b="1" dirty="0"/>
              <a:t>🗣️ 5. </a:t>
            </a:r>
            <a:r>
              <a:rPr lang="en-US" sz="2000" b="1" dirty="0" err="1"/>
              <a:t>NexaVoice</a:t>
            </a:r>
            <a:r>
              <a:rPr lang="en-US" sz="2000" b="1" dirty="0"/>
              <a:t>™ – Emotion-Aware Assistant</a:t>
            </a:r>
          </a:p>
          <a:p>
            <a:r>
              <a:rPr lang="en-US" sz="2000" dirty="0"/>
              <a:t>Unlike Alexa or Siri, </a:t>
            </a:r>
            <a:r>
              <a:rPr lang="en-US" sz="2000" dirty="0" err="1"/>
              <a:t>NexaVoice</a:t>
            </a:r>
            <a:r>
              <a:rPr lang="en-US" sz="2000" dirty="0"/>
              <a:t> detects your </a:t>
            </a:r>
            <a:r>
              <a:rPr lang="en-US" sz="2000" b="1" dirty="0"/>
              <a:t>mood from your tone</a:t>
            </a:r>
            <a:r>
              <a:rPr lang="en-US" sz="2000" dirty="0"/>
              <a:t>.</a:t>
            </a:r>
            <a:br>
              <a:rPr lang="en-US" sz="2000" dirty="0"/>
            </a:br>
            <a:r>
              <a:rPr lang="en-US" sz="2000" dirty="0"/>
              <a:t>➡️ If you sound stressed, it switches to calm responses and adjusts lighting or music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23848559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EECA69B-4C2A-7F31-8019-E90DB3BD4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4" name="Picture 3" descr="Colorful patterns on the sky">
            <a:extLst>
              <a:ext uri="{FF2B5EF4-FFF2-40B4-BE49-F238E27FC236}">
                <a16:creationId xmlns:a16="http://schemas.microsoft.com/office/drawing/2014/main" id="{6274CC89-69E4-4CE0-03E2-804F53EE53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>
            <a:fillRect/>
          </a:stretch>
        </p:blipFill>
        <p:spPr>
          <a:xfrm>
            <a:off x="-1" y="-16289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857DEAC1-B3AA-6569-0A44-A191DF2F3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7840"/>
            <a:ext cx="12191999" cy="1280160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C4BF9A-38F0-1073-C4A0-0B8D45E733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194716" y="6620256"/>
            <a:ext cx="125323" cy="71444"/>
          </a:xfrm>
          <a:ln>
            <a:noFill/>
          </a:ln>
        </p:spPr>
        <p:txBody>
          <a:bodyPr anchor="ctr">
            <a:normAutofit fontScale="90000"/>
          </a:bodyPr>
          <a:lstStyle/>
          <a:p>
            <a:r>
              <a:rPr lang="en-US" sz="800" dirty="0"/>
              <a:t>u</a:t>
            </a:r>
            <a:endParaRPr lang="en-IN" sz="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3D2B29-6C02-97EC-950B-0EE2E357BF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71961" y="6537960"/>
            <a:ext cx="125323" cy="153740"/>
          </a:xfrm>
        </p:spPr>
        <p:txBody>
          <a:bodyPr anchor="ctr">
            <a:normAutofit fontScale="55000" lnSpcReduction="20000"/>
          </a:bodyPr>
          <a:lstStyle/>
          <a:p>
            <a:pPr algn="r"/>
            <a:r>
              <a:rPr lang="en-US" sz="800" dirty="0"/>
              <a:t>o</a:t>
            </a:r>
            <a:endParaRPr lang="en-IN" sz="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E9801C1-690D-0B4F-5D26-08456CD917D7}"/>
              </a:ext>
            </a:extLst>
          </p:cNvPr>
          <p:cNvSpPr/>
          <p:nvPr/>
        </p:nvSpPr>
        <p:spPr>
          <a:xfrm>
            <a:off x="612637" y="834098"/>
            <a:ext cx="5483352" cy="257860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FFEBF0-9F7F-EE84-EC79-927A56F983B6}"/>
              </a:ext>
            </a:extLst>
          </p:cNvPr>
          <p:cNvSpPr/>
          <p:nvPr/>
        </p:nvSpPr>
        <p:spPr>
          <a:xfrm>
            <a:off x="6451270" y="850392"/>
            <a:ext cx="5483352" cy="294267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81E5213-1B86-7082-5C46-1332A02BF3C6}"/>
              </a:ext>
            </a:extLst>
          </p:cNvPr>
          <p:cNvSpPr/>
          <p:nvPr/>
        </p:nvSpPr>
        <p:spPr>
          <a:xfrm>
            <a:off x="549987" y="4036222"/>
            <a:ext cx="11321974" cy="257860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305087-98A0-0875-1A0A-23A5C338704C}"/>
              </a:ext>
            </a:extLst>
          </p:cNvPr>
          <p:cNvSpPr/>
          <p:nvPr/>
        </p:nvSpPr>
        <p:spPr>
          <a:xfrm>
            <a:off x="2429430" y="4630094"/>
            <a:ext cx="402184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lvl="1" algn="ctr"/>
            <a:r>
              <a:rPr lang="en-US" sz="2400" dirty="0"/>
              <a:t>Be part of the future.</a:t>
            </a:r>
            <a:br>
              <a:rPr lang="en-US" sz="2400" dirty="0"/>
            </a:br>
            <a:r>
              <a:rPr lang="en-US" sz="2400" dirty="0"/>
              <a:t>Be part of intelligence.</a:t>
            </a:r>
            <a:br>
              <a:rPr lang="en-US" sz="2400" dirty="0"/>
            </a:br>
            <a:r>
              <a:rPr lang="en-US" sz="2400" dirty="0"/>
              <a:t>Be part of </a:t>
            </a:r>
            <a:r>
              <a:rPr lang="en-US" sz="2400" b="1" dirty="0"/>
              <a:t>NEXA.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E43405-8E8A-A60B-AD16-8FC10C31A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144" y="4140643"/>
            <a:ext cx="2216023" cy="221602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8D19FD3-E24A-6FB1-1048-2BAC7D75AD20}"/>
              </a:ext>
            </a:extLst>
          </p:cNvPr>
          <p:cNvSpPr/>
          <p:nvPr/>
        </p:nvSpPr>
        <p:spPr>
          <a:xfrm>
            <a:off x="867193" y="1147679"/>
            <a:ext cx="286809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dirty="0"/>
              <a:t>🔒 </a:t>
            </a:r>
            <a:r>
              <a:rPr lang="en-IN" sz="2400" b="1" dirty="0"/>
              <a:t>7. NexaShield™ 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227767-89C6-8BCE-5205-0DF368F3552A}"/>
              </a:ext>
            </a:extLst>
          </p:cNvPr>
          <p:cNvSpPr/>
          <p:nvPr/>
        </p:nvSpPr>
        <p:spPr>
          <a:xfrm>
            <a:off x="911144" y="1694325"/>
            <a:ext cx="244316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dirty="0"/>
              <a:t>🪩 </a:t>
            </a:r>
            <a:r>
              <a:rPr lang="en-IN" sz="2400" b="1" dirty="0"/>
              <a:t>8. HoloLink™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A30E59-9B4E-F9C9-9690-26EC7D0F15BB}"/>
              </a:ext>
            </a:extLst>
          </p:cNvPr>
          <p:cNvSpPr/>
          <p:nvPr/>
        </p:nvSpPr>
        <p:spPr>
          <a:xfrm>
            <a:off x="867193" y="2198480"/>
            <a:ext cx="273754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dirty="0"/>
              <a:t>🧬 </a:t>
            </a:r>
            <a:r>
              <a:rPr lang="en-IN" sz="2400" b="1" dirty="0"/>
              <a:t>9. NexaAdapt™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40CEBF8-58DE-190B-4568-805BDF33B1F2}"/>
              </a:ext>
            </a:extLst>
          </p:cNvPr>
          <p:cNvSpPr/>
          <p:nvPr/>
        </p:nvSpPr>
        <p:spPr>
          <a:xfrm>
            <a:off x="775753" y="2745126"/>
            <a:ext cx="3263457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IN" sz="2400" dirty="0"/>
              <a:t>🚀 </a:t>
            </a:r>
            <a:r>
              <a:rPr lang="en-IN" sz="2400" b="1" dirty="0"/>
              <a:t>10. NexaCloud 2.0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7" name="Picture 16" descr="A black and white business card&#10;&#10;AI-generated content may be incorrect.">
            <a:extLst>
              <a:ext uri="{FF2B5EF4-FFF2-40B4-BE49-F238E27FC236}">
                <a16:creationId xmlns:a16="http://schemas.microsoft.com/office/drawing/2014/main" id="{16CE2655-6E58-9201-2E4E-F85B61198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270" y="850392"/>
            <a:ext cx="5483351" cy="295522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371BBF4-7F39-8B66-DAEE-90FB55CDEF71}"/>
              </a:ext>
            </a:extLst>
          </p:cNvPr>
          <p:cNvCxnSpPr/>
          <p:nvPr/>
        </p:nvCxnSpPr>
        <p:spPr>
          <a:xfrm>
            <a:off x="6544235" y="4545106"/>
            <a:ext cx="0" cy="140745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23774349-D54D-AF89-5D91-94C1212FFBFF}"/>
              </a:ext>
            </a:extLst>
          </p:cNvPr>
          <p:cNvSpPr/>
          <p:nvPr/>
        </p:nvSpPr>
        <p:spPr>
          <a:xfrm>
            <a:off x="7267734" y="5100860"/>
            <a:ext cx="3885095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IN" sz="2000" dirty="0"/>
              <a:t>We Innovate | Elevate | Dominate 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10413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D706A1-E5BA-6D7E-CF5D-B9DD2C042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259B02F-F40E-FA97-7588-CA094E751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4" name="Picture 3" descr="Colorful patterns on the sky">
            <a:extLst>
              <a:ext uri="{FF2B5EF4-FFF2-40B4-BE49-F238E27FC236}">
                <a16:creationId xmlns:a16="http://schemas.microsoft.com/office/drawing/2014/main" id="{587F472E-6E87-787A-0CE3-FF83E27FA6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730"/>
          <a:stretch>
            <a:fillRect/>
          </a:stretch>
        </p:blipFill>
        <p:spPr>
          <a:xfrm>
            <a:off x="-1" y="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2D6B68C-CEFC-A0E6-F90A-075B1226A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7840"/>
            <a:ext cx="12191999" cy="1280160"/>
          </a:xfrm>
          <a:prstGeom prst="rect">
            <a:avLst/>
          </a:prstGeom>
          <a:solidFill>
            <a:schemeClr val="bg1"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073EF9-754F-25AE-2B04-6A5F350803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194716" y="6620256"/>
            <a:ext cx="125323" cy="71444"/>
          </a:xfrm>
          <a:ln>
            <a:noFill/>
          </a:ln>
        </p:spPr>
        <p:txBody>
          <a:bodyPr anchor="ctr">
            <a:normAutofit fontScale="90000"/>
          </a:bodyPr>
          <a:lstStyle/>
          <a:p>
            <a:r>
              <a:rPr lang="en-US" sz="800" dirty="0"/>
              <a:t>u</a:t>
            </a:r>
            <a:endParaRPr lang="en-IN" sz="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93F13-D25A-1886-B78C-8E4F03F41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71961" y="6537960"/>
            <a:ext cx="125323" cy="153740"/>
          </a:xfrm>
        </p:spPr>
        <p:txBody>
          <a:bodyPr anchor="ctr">
            <a:normAutofit fontScale="55000" lnSpcReduction="20000"/>
          </a:bodyPr>
          <a:lstStyle/>
          <a:p>
            <a:pPr algn="r"/>
            <a:r>
              <a:rPr lang="en-US" sz="800" dirty="0"/>
              <a:t>o</a:t>
            </a:r>
            <a:endParaRPr lang="en-IN" sz="80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46AB389-81CD-54AE-2CF8-C494EC7EBF85}"/>
              </a:ext>
            </a:extLst>
          </p:cNvPr>
          <p:cNvSpPr/>
          <p:nvPr/>
        </p:nvSpPr>
        <p:spPr>
          <a:xfrm>
            <a:off x="403849" y="237094"/>
            <a:ext cx="11384280" cy="613725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F72D08A5-BCEF-2794-4A8F-29D0F27AB7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3A55046D-5FEF-BE9B-A135-0C220109E6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457" y="87477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596BBC4-F803-22BA-0828-C8B851A80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3416" y="483655"/>
            <a:ext cx="2925528" cy="29255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 descr="A close up of a blue circle&#10;&#10;AI-generated content may be incorrect.">
            <a:extLst>
              <a:ext uri="{FF2B5EF4-FFF2-40B4-BE49-F238E27FC236}">
                <a16:creationId xmlns:a16="http://schemas.microsoft.com/office/drawing/2014/main" id="{E3ED2ABD-064E-6267-7D62-BA87FFDA65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460" y="837378"/>
            <a:ext cx="3455489" cy="5183234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4513D63-FC4C-FE7E-ADFB-50F185699E51}"/>
              </a:ext>
            </a:extLst>
          </p:cNvPr>
          <p:cNvCxnSpPr/>
          <p:nvPr/>
        </p:nvCxnSpPr>
        <p:spPr>
          <a:xfrm>
            <a:off x="7105964" y="874776"/>
            <a:ext cx="0" cy="51636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F87E0BC-6017-D69C-F9CD-0BFD035EE3C6}"/>
              </a:ext>
            </a:extLst>
          </p:cNvPr>
          <p:cNvSpPr/>
          <p:nvPr/>
        </p:nvSpPr>
        <p:spPr>
          <a:xfrm>
            <a:off x="1122263" y="1749552"/>
            <a:ext cx="52652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  <a:reflection blurRad="6350" stA="55000" endA="300" endPos="45500" dir="5400000" sy="-100000" algn="bl" rotWithShape="0"/>
                </a:effectLst>
              </a:rPr>
              <a:t>Launching Soon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4F0EAFA-1C3B-81B8-4957-76267C82A8D6}"/>
              </a:ext>
            </a:extLst>
          </p:cNvPr>
          <p:cNvSpPr/>
          <p:nvPr/>
        </p:nvSpPr>
        <p:spPr>
          <a:xfrm>
            <a:off x="7509814" y="2984916"/>
            <a:ext cx="34741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dirty="0" err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ThankYOU</a:t>
            </a:r>
            <a:endParaRPr lang="en-US" sz="5400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B652773-49E0-6E36-7EA1-9A5C554254DC}"/>
              </a:ext>
            </a:extLst>
          </p:cNvPr>
          <p:cNvSpPr/>
          <p:nvPr/>
        </p:nvSpPr>
        <p:spPr>
          <a:xfrm>
            <a:off x="9645182" y="5542998"/>
            <a:ext cx="156324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Regards,</a:t>
            </a:r>
            <a:br>
              <a:rPr lang="en-US" sz="1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en-US" sz="1200" b="1" cap="none" spc="0" dirty="0" err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Nexa</a:t>
            </a:r>
            <a:r>
              <a:rPr lang="en-US" sz="1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TECH PVT.LTD</a:t>
            </a:r>
          </a:p>
        </p:txBody>
      </p:sp>
    </p:spTree>
    <p:extLst>
      <p:ext uri="{BB962C8B-B14F-4D97-AF65-F5344CB8AC3E}">
        <p14:creationId xmlns:p14="http://schemas.microsoft.com/office/powerpoint/2010/main" val="22792930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289</Words>
  <Application>Microsoft Office PowerPoint</Application>
  <PresentationFormat>Widescreen</PresentationFormat>
  <Paragraphs>44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Aptos</vt:lpstr>
      <vt:lpstr>Aptos Light</vt:lpstr>
      <vt:lpstr>Arial</vt:lpstr>
      <vt:lpstr>Bierstadt</vt:lpstr>
      <vt:lpstr>Wingdings</vt:lpstr>
      <vt:lpstr>GestaltVTI</vt:lpstr>
      <vt:lpstr>u</vt:lpstr>
      <vt:lpstr>u</vt:lpstr>
      <vt:lpstr>u</vt:lpstr>
      <vt:lpstr>u</vt:lpstr>
      <vt:lpstr>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Parcel OP</dc:creator>
  <cp:lastModifiedBy>Parcel OP</cp:lastModifiedBy>
  <cp:revision>1</cp:revision>
  <dcterms:created xsi:type="dcterms:W3CDTF">2025-10-31T12:30:14Z</dcterms:created>
  <dcterms:modified xsi:type="dcterms:W3CDTF">2025-10-31T15:38:12Z</dcterms:modified>
</cp:coreProperties>
</file>

<file path=docProps/thumbnail.jpeg>
</file>